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0" r:id="rId3"/>
    <p:sldId id="281" r:id="rId4"/>
    <p:sldId id="257" r:id="rId5"/>
    <p:sldId id="277" r:id="rId6"/>
    <p:sldId id="276" r:id="rId7"/>
    <p:sldId id="275" r:id="rId8"/>
    <p:sldId id="274" r:id="rId9"/>
    <p:sldId id="258" r:id="rId10"/>
    <p:sldId id="273" r:id="rId11"/>
    <p:sldId id="260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Montserrat SemiBold" panose="020B060402020202020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6E0DB-857B-4B02-81EC-11C25B3C17DE}" v="3" dt="2021-08-19T14:28:07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98" autoAdjust="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9451923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9451923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51923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51923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05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51923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51923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019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51923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51923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82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51923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51923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51923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51923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Open Sans Light" panose="020B0604020202020204" pitchFamily="34" charset="0"/>
              </a:rPr>
              <a:t>Ante o avanço das tecnologias, a virtualização das relações, o crescente fluxo de dados pessoais e a sua monetização, a proteção de dados se tornou essencial à proteção não apenas do cidadão, mas também da sociedade como um todo, que vê a privacidade desaparecer em um mundo cada vez mais conectado. </a:t>
            </a:r>
          </a:p>
          <a:p>
            <a:pPr marL="158750" indent="0">
              <a:buNone/>
            </a:pPr>
            <a:endParaRPr lang="pt-BR" sz="1800" b="0" i="0" u="none" strike="noStrike" baseline="0" dirty="0">
              <a:solidFill>
                <a:srgbClr val="000000"/>
              </a:solidFill>
              <a:latin typeface="Open Sans Light" panose="020B0604020202020204" pitchFamily="34" charset="0"/>
            </a:endParaRPr>
          </a:p>
          <a:p>
            <a:pPr marL="15875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Open Sans Light" panose="020B0604020202020204" pitchFamily="34" charset="0"/>
              </a:rPr>
              <a:t>Impõe-se, assim, a operação responsável dos dados pessoais dos cidadãos, para que lhe seja proporcionada a segurança necessária a participação em um mundo cada vez mais conectado, sem abrir mão do direito fundamental à privacidade.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68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51923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51923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513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51923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51923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126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51923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51923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24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94519230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94519230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01806" y="2669975"/>
            <a:ext cx="7140388" cy="6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TRANSPARÊNCIA, LGPD E OUVIDORIA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3222185"/>
            <a:ext cx="8520600" cy="6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b="1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Vivian do Carmo Bellezzia </a:t>
            </a:r>
            <a:endParaRPr b="1" i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B7CADBD-BF5B-4DB0-A205-DF8F29AC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161" y="4019384"/>
            <a:ext cx="1426736" cy="674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30257" y="222637"/>
            <a:ext cx="6468108" cy="969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lang="pt-BR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9600" i="0" dirty="0">
                <a:solidFill>
                  <a:schemeClr val="tx1"/>
                </a:solidFill>
                <a:latin typeface="+mn-lt"/>
              </a:rPr>
              <a:t>3. As Ouvidorias podem garantir que a LGPD se estabeleça como oportunidade ao poder público.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52EEE0-9FBD-4DB2-A593-F2F5861F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031" y="4075683"/>
            <a:ext cx="1329043" cy="6279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627D2FB-AA22-4EF0-BD28-6E283155E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97" y="1911358"/>
            <a:ext cx="2967359" cy="13207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4BF4F6-B52A-4204-9F24-E5CC2F6FBE1A}"/>
              </a:ext>
            </a:extLst>
          </p:cNvPr>
          <p:cNvSpPr txBox="1"/>
          <p:nvPr/>
        </p:nvSpPr>
        <p:spPr>
          <a:xfrm>
            <a:off x="3638048" y="1511690"/>
            <a:ext cx="35658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Finalidade </a:t>
            </a:r>
            <a:endParaRPr lang="pt-BR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Adequação </a:t>
            </a:r>
            <a:endParaRPr lang="pt-BR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Necessidade </a:t>
            </a:r>
            <a:endParaRPr lang="pt-BR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Livre acesso </a:t>
            </a:r>
            <a:endParaRPr lang="pt-BR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Qualidade de dados </a:t>
            </a:r>
            <a:endParaRPr lang="pt-BR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 Transparência </a:t>
            </a:r>
            <a:endParaRPr lang="pt-BR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 Segurança </a:t>
            </a:r>
            <a:endParaRPr lang="pt-BR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8. Prevenção </a:t>
            </a:r>
            <a:endParaRPr lang="pt-BR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 Não discriminação </a:t>
            </a:r>
            <a:endParaRPr lang="pt-BR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 Responsabilização e prestação de contas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689DADB-E751-473E-839C-0CDA9ECFE8D5}"/>
              </a:ext>
            </a:extLst>
          </p:cNvPr>
          <p:cNvSpPr/>
          <p:nvPr/>
        </p:nvSpPr>
        <p:spPr>
          <a:xfrm>
            <a:off x="7037960" y="1746833"/>
            <a:ext cx="1614114" cy="1001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99C4FF8-08B2-4140-8929-AF2F26F48F1C}"/>
              </a:ext>
            </a:extLst>
          </p:cNvPr>
          <p:cNvSpPr txBox="1"/>
          <p:nvPr/>
        </p:nvSpPr>
        <p:spPr>
          <a:xfrm>
            <a:off x="7090889" y="1911358"/>
            <a:ext cx="161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92D050"/>
                </a:solidFill>
              </a:rPr>
              <a:t>Como?</a:t>
            </a:r>
          </a:p>
          <a:p>
            <a:pPr algn="ctr"/>
            <a:r>
              <a:rPr lang="pt-BR" sz="1600" b="1" dirty="0">
                <a:solidFill>
                  <a:srgbClr val="92D050"/>
                </a:solidFill>
              </a:rPr>
              <a:t>De que forma?</a:t>
            </a:r>
          </a:p>
        </p:txBody>
      </p:sp>
    </p:spTree>
    <p:extLst>
      <p:ext uri="{BB962C8B-B14F-4D97-AF65-F5344CB8AC3E}">
        <p14:creationId xmlns:p14="http://schemas.microsoft.com/office/powerpoint/2010/main" val="142699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25FA56-B0FB-4589-AACC-E3F24B1879F5}"/>
              </a:ext>
            </a:extLst>
          </p:cNvPr>
          <p:cNvSpPr txBox="1"/>
          <p:nvPr/>
        </p:nvSpPr>
        <p:spPr>
          <a:xfrm>
            <a:off x="2870420" y="3458818"/>
            <a:ext cx="387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CONTATO: presidencia@abominas.org.br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307489-7132-4109-A248-FCA63678EB7B}"/>
              </a:ext>
            </a:extLst>
          </p:cNvPr>
          <p:cNvSpPr txBox="1"/>
          <p:nvPr/>
        </p:nvSpPr>
        <p:spPr>
          <a:xfrm>
            <a:off x="2949933" y="1033668"/>
            <a:ext cx="324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93333" y="249556"/>
            <a:ext cx="35970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Boa tarde,</a:t>
            </a:r>
            <a:br>
              <a:rPr lang="pt-BR" b="1" dirty="0">
                <a:solidFill>
                  <a:schemeClr val="accent4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pt-BR" b="1" dirty="0">
                <a:solidFill>
                  <a:schemeClr val="accent4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pt-BR" sz="1600" b="1" dirty="0">
                <a:solidFill>
                  <a:schemeClr val="accent3"/>
                </a:solidFill>
              </a:rPr>
              <a:t>FORMAÇÃO ACADÊMICA </a:t>
            </a:r>
            <a:br>
              <a:rPr lang="pt-BR" sz="1600" b="1" dirty="0">
                <a:solidFill>
                  <a:schemeClr val="accent3"/>
                </a:solidFill>
              </a:rPr>
            </a:br>
            <a:br>
              <a:rPr lang="pt-BR" sz="1600" b="1" dirty="0"/>
            </a:br>
            <a:r>
              <a:rPr lang="pt-BR" sz="1600" dirty="0"/>
              <a:t>Bacharel em Terapia Ocupacional pela UFMG;</a:t>
            </a:r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Bacharel em Direito pelo Centro Universitário Newton Paiva;</a:t>
            </a:r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Pós graduada em Filosofia pela UFOP;</a:t>
            </a:r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Pós graduada em Direito Público pela PUC-Minas;</a:t>
            </a:r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Mestre em Direito Ambiental e Sustentabilidade pela ESDHC</a:t>
            </a:r>
            <a:r>
              <a:rPr lang="pt-BR" sz="2700" dirty="0"/>
              <a:t>.</a:t>
            </a:r>
            <a:br>
              <a:rPr lang="pt-BR" sz="2700" dirty="0"/>
            </a:br>
            <a:endParaRPr b="1" dirty="0">
              <a:solidFill>
                <a:schemeClr val="accent4">
                  <a:lumMod val="7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52EEE0-9FBD-4DB2-A593-F2F5861F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031" y="4075683"/>
            <a:ext cx="1329043" cy="6279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944D5A5-0BD8-413A-B87A-C56ACB490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5363" y="188148"/>
            <a:ext cx="8522947" cy="12682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EE9DCC1-953E-4FB1-A7D8-15EF8ACF5DE4}"/>
              </a:ext>
            </a:extLst>
          </p:cNvPr>
          <p:cNvSpPr txBox="1"/>
          <p:nvPr/>
        </p:nvSpPr>
        <p:spPr>
          <a:xfrm>
            <a:off x="4807033" y="1082653"/>
            <a:ext cx="3307742" cy="282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b="1" dirty="0">
                <a:solidFill>
                  <a:schemeClr val="accent3"/>
                </a:solidFill>
                <a:latin typeface="+mj-lt"/>
              </a:rPr>
              <a:t>ATUAÇÃO PROFISSIONAL </a:t>
            </a:r>
          </a:p>
          <a:p>
            <a:pPr algn="just">
              <a:lnSpc>
                <a:spcPct val="90000"/>
              </a:lnSpc>
            </a:pPr>
            <a:endParaRPr lang="pt-BR" b="1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latin typeface="+mj-lt"/>
              </a:rPr>
              <a:t>Advogada;</a:t>
            </a:r>
          </a:p>
          <a:p>
            <a:pPr algn="just">
              <a:lnSpc>
                <a:spcPct val="90000"/>
              </a:lnSpc>
            </a:pPr>
            <a:endParaRPr lang="pt-BR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latin typeface="+mj-lt"/>
              </a:rPr>
              <a:t>Professora Mestre do Instituto da Defesa da Cidadania e Transparência;</a:t>
            </a:r>
          </a:p>
          <a:p>
            <a:pPr algn="just">
              <a:lnSpc>
                <a:spcPct val="90000"/>
              </a:lnSpc>
            </a:pPr>
            <a:endParaRPr lang="pt-BR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latin typeface="+mj-lt"/>
              </a:rPr>
              <a:t>Ouvidora da Mulher Advogada da OABMG (2017-2021);</a:t>
            </a:r>
          </a:p>
          <a:p>
            <a:pPr algn="just">
              <a:lnSpc>
                <a:spcPct val="90000"/>
              </a:lnSpc>
            </a:pPr>
            <a:endParaRPr lang="pt-BR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latin typeface="+mj-lt"/>
              </a:rPr>
              <a:t>Presidente da Associação Brasileira de Ouvidores Seção Minas Gerais (2020-2022).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01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52EEE0-9FBD-4DB2-A593-F2F5861F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152" y="1043065"/>
            <a:ext cx="1673955" cy="79090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944D5A5-0BD8-413A-B87A-C56ACB490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5363" y="188148"/>
            <a:ext cx="8522947" cy="12682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58D4FA-6C06-45C1-9559-FAD89C400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46" y="701153"/>
            <a:ext cx="2493396" cy="151042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7A8CBD-2E25-4DE2-BB65-8849B47ED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46" y="2931924"/>
            <a:ext cx="2267420" cy="15104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CE8D2D3-3445-441C-9B28-EB58FF2C4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2668" y="1969370"/>
            <a:ext cx="3041856" cy="203010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05134AE-4E38-4EA7-8075-BAC98C90FA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415" y="2023197"/>
            <a:ext cx="2953681" cy="19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316902" y="1999050"/>
            <a:ext cx="71312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Montserrat SemiBold"/>
                <a:cs typeface="Montserrat SemiBold"/>
                <a:sym typeface="Montserrat SemiBold"/>
              </a:rPr>
              <a:t>QUAL O PAPEL DAS OUVIDORIAS NA IMPLEMENTAÇÃO DA LGPD NO BRASIL?</a:t>
            </a:r>
            <a:endParaRPr b="1" dirty="0">
              <a:solidFill>
                <a:schemeClr val="accent4">
                  <a:lumMod val="7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78935" y="236748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52EEE0-9FBD-4DB2-A593-F2F5861F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031" y="4075683"/>
            <a:ext cx="1329043" cy="6279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944D5A5-0BD8-413A-B87A-C56ACB490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26" y="245166"/>
            <a:ext cx="8522947" cy="12682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78935" y="307855"/>
            <a:ext cx="71312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1. Base principiológica de surgimento da </a:t>
            </a:r>
            <a:br>
              <a:rPr lang="pt-BR" sz="2400" dirty="0"/>
            </a:br>
            <a:r>
              <a:rPr lang="pt-BR" sz="2400" dirty="0"/>
              <a:t>legislação na chamada Sociedade da Informação</a:t>
            </a:r>
            <a:endParaRPr sz="24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78935" y="236748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52EEE0-9FBD-4DB2-A593-F2F5861F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031" y="4075683"/>
            <a:ext cx="1329043" cy="6279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7931BF-CD97-4A56-A10B-CA72C828EB74}"/>
              </a:ext>
            </a:extLst>
          </p:cNvPr>
          <p:cNvSpPr txBox="1"/>
          <p:nvPr/>
        </p:nvSpPr>
        <p:spPr>
          <a:xfrm>
            <a:off x="204043" y="2135598"/>
            <a:ext cx="2551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AVANÇO TECNOLÓGICO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157FA5B-6220-4A6E-9116-7480B160E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045" y="2933068"/>
            <a:ext cx="546742" cy="54674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7715491-8458-44D3-BEA9-10CB1547C3D5}"/>
              </a:ext>
            </a:extLst>
          </p:cNvPr>
          <p:cNvSpPr txBox="1"/>
          <p:nvPr/>
        </p:nvSpPr>
        <p:spPr>
          <a:xfrm>
            <a:off x="2989382" y="2140952"/>
            <a:ext cx="312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0" dirty="0">
                <a:effectLst/>
                <a:latin typeface="Arial" panose="020B0604020202020204" pitchFamily="34" charset="0"/>
              </a:rPr>
              <a:t>VIRTUALIZAÇÃO DAS RELAÇÕES</a:t>
            </a:r>
            <a:endParaRPr lang="pt-BR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E069F0D-2F8B-4869-8EAA-B766A3206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100" y="2443374"/>
            <a:ext cx="2551019" cy="15179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A3A65AA-EB30-4DAA-AD1E-C42082302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432" y="2931122"/>
            <a:ext cx="548688" cy="54868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3F5770E-7568-4CCF-8DB2-3AD106F31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6" y="2443375"/>
            <a:ext cx="2551019" cy="151796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2F239B-C2F5-46DD-9A30-2FF37E90A365}"/>
              </a:ext>
            </a:extLst>
          </p:cNvPr>
          <p:cNvSpPr txBox="1"/>
          <p:nvPr/>
        </p:nvSpPr>
        <p:spPr>
          <a:xfrm>
            <a:off x="6250696" y="2135598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CRESCENTE FLUXO DE DADOS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7EE44F-31E7-4C93-B448-425FC5F197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0494" y="2457484"/>
            <a:ext cx="2550784" cy="15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78935" y="236748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52EEE0-9FBD-4DB2-A593-F2F5861F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275" y="4444039"/>
            <a:ext cx="839333" cy="39656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7931BF-CD97-4A56-A10B-CA72C828EB74}"/>
              </a:ext>
            </a:extLst>
          </p:cNvPr>
          <p:cNvSpPr txBox="1"/>
          <p:nvPr/>
        </p:nvSpPr>
        <p:spPr>
          <a:xfrm>
            <a:off x="0" y="2263973"/>
            <a:ext cx="2839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MONETIZAÇÃO DOS DADOS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944D5A5-0BD8-413A-B87A-C56ACB490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18" y="598253"/>
            <a:ext cx="8522947" cy="126821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2F239B-C2F5-46DD-9A30-2FF37E90A365}"/>
              </a:ext>
            </a:extLst>
          </p:cNvPr>
          <p:cNvSpPr txBox="1"/>
          <p:nvPr/>
        </p:nvSpPr>
        <p:spPr>
          <a:xfrm>
            <a:off x="3325728" y="2262022"/>
            <a:ext cx="220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PROTEÇÃO DE DADOS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FE5738-2AFA-4B5C-8657-E091F4AA0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790" y="3164569"/>
            <a:ext cx="580289" cy="5467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02CA910-86A0-4251-8ED9-CEE4B4F6D1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3813" y="2666417"/>
            <a:ext cx="2601758" cy="16158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E054D5-ABD4-43C8-989C-2C65E178D0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5" y="2648460"/>
            <a:ext cx="2343059" cy="15591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B5CEC17-1660-40DD-9314-E6192D2A2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6668" y="2642877"/>
            <a:ext cx="2542325" cy="163936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AFCD71D-C5D1-4FB9-BBBC-1C3913FDD9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2580" y="3155645"/>
            <a:ext cx="580289" cy="56458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9C5CED2-279B-40BB-9FB1-6D9059942751}"/>
              </a:ext>
            </a:extLst>
          </p:cNvPr>
          <p:cNvSpPr txBox="1"/>
          <p:nvPr/>
        </p:nvSpPr>
        <p:spPr>
          <a:xfrm>
            <a:off x="6397559" y="2156868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92D050"/>
                </a:solidFill>
              </a:rPr>
              <a:t>PROTEÇÃO DA SOCIEDADE </a:t>
            </a:r>
          </a:p>
          <a:p>
            <a:r>
              <a:rPr lang="pt-BR" b="1" dirty="0">
                <a:solidFill>
                  <a:srgbClr val="92D050"/>
                </a:solidFill>
              </a:rPr>
              <a:t>E DO CIDADÃO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6916A4-1CAB-4967-8D72-A802F53E561E}"/>
              </a:ext>
            </a:extLst>
          </p:cNvPr>
          <p:cNvSpPr txBox="1"/>
          <p:nvPr/>
        </p:nvSpPr>
        <p:spPr>
          <a:xfrm>
            <a:off x="322341" y="462843"/>
            <a:ext cx="6933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1. Base principiológica de surgimento da </a:t>
            </a:r>
            <a:br>
              <a:rPr lang="pt-BR" sz="2400" dirty="0"/>
            </a:br>
            <a:r>
              <a:rPr lang="pt-BR" sz="2400" dirty="0"/>
              <a:t>legislação na chamada Sociedade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207911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89366"/>
            <a:ext cx="70909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1. Base principiológica de surgimento da </a:t>
            </a:r>
            <a:br>
              <a:rPr lang="pt-BR" sz="2400" dirty="0"/>
            </a:br>
            <a:r>
              <a:rPr lang="pt-BR" sz="2400" dirty="0"/>
              <a:t>legislação na chamada Sociedade da Informação</a:t>
            </a:r>
            <a:endParaRPr sz="24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733383"/>
            <a:ext cx="2654137" cy="2342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1" dirty="0"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pt-BR" b="1" i="0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ontrole social</a:t>
            </a:r>
          </a:p>
          <a:p>
            <a:pPr marL="28575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Montserrat"/>
              </a:rPr>
              <a:t>C</a:t>
            </a:r>
            <a:r>
              <a:rPr lang="pt-BR" b="1" i="0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ontrole e Operação de </a:t>
            </a:r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</a:t>
            </a:r>
            <a:r>
              <a:rPr lang="pt-BR" b="1" i="0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ados no Brasil</a:t>
            </a:r>
          </a:p>
          <a:p>
            <a:pPr marL="28575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b="1" i="0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Sociedade da Informação 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b="0" i="0" dirty="0">
              <a:effectLst/>
              <a:latin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52EEE0-9FBD-4DB2-A593-F2F5861F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031" y="4075683"/>
            <a:ext cx="1329043" cy="6279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77FBEB6-5A97-4803-A166-E3606876B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190" y="1612410"/>
            <a:ext cx="4390965" cy="26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1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4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+mj-lt"/>
                <a:ea typeface="Montserrat SemiBold"/>
                <a:cs typeface="Montserrat SemiBold"/>
                <a:sym typeface="Montserrat SemiBold"/>
              </a:rPr>
              <a:t>2. Qual o papel (ou papéis) das Ouvidorias na implementação da LGPD ? </a:t>
            </a:r>
            <a:br>
              <a:rPr lang="pt-BR" sz="2400" dirty="0">
                <a:latin typeface="+mj-lt"/>
                <a:ea typeface="Montserrat SemiBold"/>
                <a:cs typeface="Montserrat SemiBold"/>
                <a:sym typeface="Montserrat SemiBold"/>
              </a:rPr>
            </a:br>
            <a:br>
              <a:rPr lang="pt-BR" sz="2400" dirty="0">
                <a:latin typeface="+mj-lt"/>
                <a:ea typeface="Montserrat SemiBold"/>
                <a:cs typeface="Montserrat SemiBold"/>
                <a:sym typeface="Montserrat SemiBold"/>
              </a:rPr>
            </a:br>
            <a:endParaRPr sz="2400" dirty="0"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52EEE0-9FBD-4DB2-A593-F2F5861F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031" y="4075683"/>
            <a:ext cx="1329043" cy="6279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0B148EE-DE5C-4D09-BAA4-BD63EB39A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290" y="1796657"/>
            <a:ext cx="3227132" cy="212803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9EDEBC9-6F20-4B0B-8701-ED2151A1B3E7}"/>
              </a:ext>
            </a:extLst>
          </p:cNvPr>
          <p:cNvSpPr txBox="1"/>
          <p:nvPr/>
        </p:nvSpPr>
        <p:spPr>
          <a:xfrm>
            <a:off x="111318" y="2130949"/>
            <a:ext cx="54029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</a:rPr>
              <a:t>Protagonismo</a:t>
            </a:r>
            <a:r>
              <a:rPr lang="pt-BR" sz="1600" dirty="0"/>
              <a:t>             Ouvidoria como “Encarregado” </a:t>
            </a:r>
          </a:p>
          <a:p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</a:rPr>
              <a:t>Protagonismo Compartilhado</a:t>
            </a:r>
            <a:r>
              <a:rPr lang="pt-BR" sz="1600" dirty="0"/>
              <a:t>             Ouvidoria como um dos tripés do “</a:t>
            </a:r>
            <a:r>
              <a:rPr lang="pt-BR" sz="1600" i="1" dirty="0"/>
              <a:t>data </a:t>
            </a:r>
            <a:r>
              <a:rPr lang="pt-BR" sz="1600" i="1" dirty="0" err="1"/>
              <a:t>protection</a:t>
            </a:r>
            <a:r>
              <a:rPr lang="pt-BR" sz="1600" i="1" dirty="0"/>
              <a:t> </a:t>
            </a:r>
            <a:r>
              <a:rPr lang="pt-BR" sz="1600" i="1" dirty="0" err="1"/>
              <a:t>officer</a:t>
            </a:r>
            <a:r>
              <a:rPr lang="pt-BR" sz="1600" i="1" dirty="0"/>
              <a:t>”  (Receptor da informação, </a:t>
            </a:r>
            <a:r>
              <a:rPr lang="pt-BR" sz="1600" i="1" dirty="0" err="1"/>
              <a:t>Cibersegurança</a:t>
            </a:r>
            <a:r>
              <a:rPr lang="pt-BR" sz="1600" i="1" dirty="0"/>
              <a:t>/TI e </a:t>
            </a:r>
            <a:r>
              <a:rPr lang="pt-BR" sz="1600" i="1" dirty="0" err="1"/>
              <a:t>Compliance</a:t>
            </a:r>
            <a:r>
              <a:rPr lang="pt-BR" sz="1600" i="1" dirty="0"/>
              <a:t>) </a:t>
            </a:r>
          </a:p>
          <a:p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</a:rPr>
              <a:t>Auxiliar</a:t>
            </a:r>
            <a:r>
              <a:rPr lang="pt-BR" sz="1600" b="1" dirty="0"/>
              <a:t> </a:t>
            </a:r>
            <a:r>
              <a:rPr lang="pt-BR" sz="1600" dirty="0"/>
              <a:t>             Arranjo Descentralizado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5C47196-AE4C-400B-B93A-2905842B10CD}"/>
              </a:ext>
            </a:extLst>
          </p:cNvPr>
          <p:cNvSpPr/>
          <p:nvPr/>
        </p:nvSpPr>
        <p:spPr>
          <a:xfrm>
            <a:off x="1961141" y="2211170"/>
            <a:ext cx="572892" cy="218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8E3B40-2B8F-45CC-A4FB-C129E3551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850" y="2661893"/>
            <a:ext cx="603556" cy="2804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271D94-B369-4B1F-8DEF-6193B9D29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585" y="3850805"/>
            <a:ext cx="60355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0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07179" y="1796912"/>
            <a:ext cx="77296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ontserrat SemiBold"/>
                <a:cs typeface="Montserrat SemiBold"/>
                <a:sym typeface="Montserrat SemiBold"/>
              </a:rPr>
              <a:t>Ouvidorias podem e devem assumir papel de destaque na implementação e efetivação da LGPD. </a:t>
            </a:r>
            <a:endParaRPr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993418" y="2769263"/>
            <a:ext cx="3443402" cy="1633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dirty="0">
              <a:latin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Facilitadoras do Diálogo</a:t>
            </a:r>
            <a:br>
              <a:rPr lang="pt-BR" b="1" i="0" dirty="0">
                <a:solidFill>
                  <a:srgbClr val="0A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354FFE-0CE8-46A6-BDB6-394085535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160" y="4075683"/>
            <a:ext cx="1329043" cy="6279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33B982F-E40F-4824-81CA-ECC9C87E9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51" y="2755784"/>
            <a:ext cx="3426249" cy="16338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1F3195-3A1C-4C36-8E4E-2D20C5CADFCD}"/>
              </a:ext>
            </a:extLst>
          </p:cNvPr>
          <p:cNvSpPr txBox="1"/>
          <p:nvPr/>
        </p:nvSpPr>
        <p:spPr>
          <a:xfrm>
            <a:off x="365760" y="428374"/>
            <a:ext cx="62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j-lt"/>
                <a:ea typeface="Montserrat SemiBold"/>
                <a:cs typeface="Montserrat SemiBold"/>
                <a:sym typeface="Montserrat SemiBold"/>
              </a:rPr>
              <a:t>2. Qual o papel (ou papéis) das Ouvidorias na implementação da LGPD ?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445</Words>
  <Application>Microsoft Office PowerPoint</Application>
  <PresentationFormat>Apresentação na tela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Wingdings</vt:lpstr>
      <vt:lpstr>Open Sans Light</vt:lpstr>
      <vt:lpstr>Arial</vt:lpstr>
      <vt:lpstr>Montserrat SemiBold</vt:lpstr>
      <vt:lpstr>Montserrat</vt:lpstr>
      <vt:lpstr>Simple Light</vt:lpstr>
      <vt:lpstr>TRANSPARÊNCIA, LGPD E OUVIDORIA  </vt:lpstr>
      <vt:lpstr>Boa tarde,  FORMAÇÃO ACADÊMICA   Bacharel em Terapia Ocupacional pela UFMG;  Bacharel em Direito pelo Centro Universitário Newton Paiva;  Pós graduada em Filosofia pela UFOP;  Pós graduada em Direito Público pela PUC-Minas;  Mestre em Direito Ambiental e Sustentabilidade pela ESDHC. </vt:lpstr>
      <vt:lpstr>Apresentação do PowerPoint</vt:lpstr>
      <vt:lpstr>QUAL O PAPEL DAS OUVIDORIAS NA IMPLEMENTAÇÃO DA LGPD NO BRASIL?</vt:lpstr>
      <vt:lpstr>1. Base principiológica de surgimento da  legislação na chamada Sociedade da Informação</vt:lpstr>
      <vt:lpstr>Apresentação do PowerPoint</vt:lpstr>
      <vt:lpstr>1. Base principiológica de surgimento da  legislação na chamada Sociedade da Informação</vt:lpstr>
      <vt:lpstr>2. Qual o papel (ou papéis) das Ouvidorias na implementação da LGPD ?   </vt:lpstr>
      <vt:lpstr>Ouvidorias podem e devem assumir papel de destaque na implementação e efetivação da LGPD.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TRANSPARÊNCIA, LGPD E OUVIDORIA</dc:title>
  <dc:creator>Vivian</dc:creator>
  <cp:lastModifiedBy>Vivian BELLEZZIA</cp:lastModifiedBy>
  <cp:revision>7</cp:revision>
  <dcterms:modified xsi:type="dcterms:W3CDTF">2021-08-19T14:36:34Z</dcterms:modified>
</cp:coreProperties>
</file>