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7" r:id="rId12"/>
    <p:sldId id="268" r:id="rId13"/>
    <p:sldId id="269" r:id="rId14"/>
    <p:sldId id="274" r:id="rId15"/>
    <p:sldId id="275" r:id="rId16"/>
    <p:sldId id="276" r:id="rId17"/>
    <p:sldId id="280" r:id="rId1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CFEDF-B10E-49A3-B971-459946A3A7F0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D100F-3EEB-4FFD-A1A1-7B89477B4F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9828E-CE4B-49A9-B044-2F543047DAC1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D7B62-CBB1-4B06-8DD0-FAB4459678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2ADB2-5938-4F0F-BEC3-323ACB0274E9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FED49-EF55-44FC-915E-ECD8676DBD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F8811-596A-4C25-94F8-96C278EDF11D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143C7-73D8-4233-BE19-E5EEE13D53C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91446-7CC1-43DB-90D6-18FBAFBF95EE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6F15D-9909-4F2B-B0D4-06937A517CF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19C21-DE03-48D3-B016-31C8A24D9E0E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BF2FD-5E9A-4439-80FC-108060FE3BE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80E5E-8844-41A4-AEC5-F154D18D49F0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914F9-3E53-431C-8420-CD62743475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8C398-62B2-4F52-9B8D-B1CBF0E9249B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2F1E6-60D1-4CBB-92BE-B44D2CEDCD1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C688F-AC44-4B31-8E85-950DF01E7DD4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0E27E-22FC-4DB5-BC21-B911466832C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660BF-B363-47CC-B0D0-6499485DF8CB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24A37-3458-46D3-84C4-593533E06E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6D6C3-32B1-40CB-A56C-C88E6AA1AC4B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D525F-6337-4F78-9320-6734068FF1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31C6464-D61E-415C-8461-4601CCD2B713}" type="datetimeFigureOut">
              <a:rPr lang="pt-BR"/>
              <a:pPr>
                <a:defRPr/>
              </a:pPr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10E8B8-D384-4F1A-9FA1-F2E04C7775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512" cy="68853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Planejamento Estratégico</a:t>
            </a:r>
            <a:br>
              <a:rPr lang="pt-BR" b="1" dirty="0" smtClean="0"/>
            </a:br>
            <a:r>
              <a:rPr lang="pt-BR" b="1" dirty="0" smtClean="0"/>
              <a:t>2014-2015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Gustavo </a:t>
            </a:r>
            <a:r>
              <a:rPr lang="pt-BR" dirty="0" err="1" smtClean="0"/>
              <a:t>Ungaro</a:t>
            </a:r>
            <a:endParaRPr lang="pt-BR" dirty="0" smtClean="0"/>
          </a:p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Roberto Amoras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 err="1" smtClean="0"/>
              <a:t>Fellipe</a:t>
            </a:r>
            <a:r>
              <a:rPr lang="pt-BR" dirty="0" smtClean="0"/>
              <a:t> Mamede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928662" y="1428736"/>
          <a:ext cx="7286676" cy="4143404"/>
        </p:xfrm>
        <a:graphic>
          <a:graphicData uri="http://schemas.openxmlformats.org/drawingml/2006/table">
            <a:tbl>
              <a:tblPr/>
              <a:tblGrid>
                <a:gridCol w="2121492"/>
                <a:gridCol w="5165184"/>
              </a:tblGrid>
              <a:tr h="2785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IDEIAS FORÇA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DIRETRIZES ESTRATÉGICAS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08880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 Desenvolvimento Institucional dos Órgãos de Controle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/>
                      </a:r>
                      <a:b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</a:b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Contribuir para o fortalecimento da capacidade institucional dos Órgãos de Controle Interno.</a:t>
                      </a:r>
                    </a:p>
                  </a:txBody>
                  <a:tcPr marL="8947" marR="8947" marT="894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2.1. Acompanhar e contribuir para a aprovação de normas que fortaleçam o sistema de Controle Interno público, especialmente a PEC 45/2009, que tramita no Congresso Nacional.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72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2.2. Avançar em um Programa de Modernização dos Órgãos de Controle Interno – PROMOIN, possivelmente utilizando-se de parceria com o Banco Mundial.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063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2.3. Continuar realizando Encontros e Reuniões Técnicas de alto nível, buscando trabalhar os temas e conteúdos de forma mais focada na prática cotidiana dos Órgãos associados, sobretudo temas ligados à auditoria governamental, à transparência pública, à implementação da Lei Anticorrupção e às novas normas de Contabilidade Aplicadas ao Setor Público.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72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2.4. Apoiar a adoção de boas práticas, buscando sobretudo a padronização de Relatórios Técnicos e o compartilhamento de sistemas informáticos. 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00100" y="1571612"/>
          <a:ext cx="7215238" cy="3857652"/>
        </p:xfrm>
        <a:graphic>
          <a:graphicData uri="http://schemas.openxmlformats.org/drawingml/2006/table">
            <a:tbl>
              <a:tblPr/>
              <a:tblGrid>
                <a:gridCol w="1857388"/>
                <a:gridCol w="5357850"/>
              </a:tblGrid>
              <a:tr h="4060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IDEIAS FORÇA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DIRETRIZES ESTRATÉGICAS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609101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 Ampliação de parcerias </a:t>
                      </a:r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Estabelecer relacionamentos com entidades públicas e privadas, visando divulgar ações, trocar experiências e informações, incorporar boas práticas e captar financiamento.</a:t>
                      </a:r>
                      <a:endParaRPr lang="pt-BR" sz="15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947" marR="8947" marT="894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3.1.  Ampliar parcerias com entidades públicas e privadas.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974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3.2. Fomentar e promover intercâmbios entre os Órgãos de Controle Interno e de controle externo, em âmbito nacional, estadual e municipal, por meio de acordos de cooperação técnica.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825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3.3. Firmar parceria com o Programa das Nações Unidas para o Desenvolvimento (PNUD-ONU) para intercâmbio de boas práticas em nível internacional.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47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3.4 Firmar parceria com o Banco Mundial para realização dos itens 1.5 e 2.2.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00100" y="1714486"/>
          <a:ext cx="7215238" cy="3500463"/>
        </p:xfrm>
        <a:graphic>
          <a:graphicData uri="http://schemas.openxmlformats.org/drawingml/2006/table">
            <a:tbl>
              <a:tblPr/>
              <a:tblGrid>
                <a:gridCol w="2071702"/>
                <a:gridCol w="5143536"/>
              </a:tblGrid>
              <a:tr h="5662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IDEIAS FORÇA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tabLst>
                          <a:tab pos="5197475" algn="l"/>
                        </a:tabLst>
                      </a:pPr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DIRETRIZES ESTRATÉGICAS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7301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 Aprimoramento da Gestão de Pessoal</a:t>
                      </a:r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/>
                      </a:r>
                      <a:b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</a:br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Contribuir para o fortalecimento da gestão de pessoal dos Órgãos de Controle Interno, visando melhorar a qualidade das políticas, cargos, salários e capacitação das pessoas.</a:t>
                      </a:r>
                    </a:p>
                  </a:txBody>
                  <a:tcPr marL="8947" marR="8947" marT="8947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5.1. Atualizar os diagnósticos dos Órgãos de Controle Interno, ampliando para a União e as Capitais, divulgando-o junto aos Membros do CONACI e publicando-o de maneira impressa e virtual.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119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5.2. Apoiar os projetos de âmbito federal, estadual, distrital e municipal de fortalecimento da carreira dos servidores do sistema de Controle Interno.</a:t>
                      </a:r>
                    </a:p>
                  </a:txBody>
                  <a:tcPr marL="8947" marR="8947" marT="8947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143000"/>
          </a:xfrm>
        </p:spPr>
        <p:txBody>
          <a:bodyPr/>
          <a:lstStyle/>
          <a:p>
            <a:r>
              <a:rPr lang="pt-BR" b="1" dirty="0" smtClean="0"/>
              <a:t>Proposta de Ações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571604" y="1476374"/>
          <a:ext cx="6072230" cy="4577412"/>
        </p:xfrm>
        <a:graphic>
          <a:graphicData uri="http://schemas.openxmlformats.org/drawingml/2006/table">
            <a:tbl>
              <a:tblPr/>
              <a:tblGrid>
                <a:gridCol w="4605730"/>
                <a:gridCol w="1466500"/>
              </a:tblGrid>
              <a:tr h="24879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Atividades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Semestre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48792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AGENDA POLÍTICA</a:t>
                      </a:r>
                    </a:p>
                  </a:txBody>
                  <a:tcPr marL="25717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618822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      Fomentar acordos entre os Órgãos de Controle que incentivem a troca de informações, na prática.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Permanente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714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      Firmar parcerias técnicas com as demais instâncias de Controle Interno e externo de suas respectivas unidades federativas (CGE, CGM, TCE, TCU, MP, etc)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Permanente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230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      Estabelecer uma agenda de contatos com autoridades públicas e da sociedade civil. 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Permanente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7498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      Firmar parceria com o Banco Mundial e com o Programa das Nações Unidas para o Desenvolvimento (PNUD-ONU) para intercâmbio de boas práticas em nível internacional e fortalecimento estrutural do Conselho e de seus Membros.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2º/2014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7669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      Realizar o acompanhamento do processo legislativo de aprovação da PEC n</a:t>
                      </a:r>
                      <a:r>
                        <a:rPr lang="pt-BR" sz="1600" b="0" i="0" u="none" strike="noStrike" baseline="30000" dirty="0">
                          <a:solidFill>
                            <a:srgbClr val="000000"/>
                          </a:solidFill>
                          <a:latin typeface="Calibri"/>
                        </a:rPr>
                        <a:t>o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45/2009 no Congresso Nacional.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Permanente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143000"/>
          </a:xfrm>
        </p:spPr>
        <p:txBody>
          <a:bodyPr/>
          <a:lstStyle/>
          <a:p>
            <a:r>
              <a:rPr lang="pt-BR" b="1" dirty="0" smtClean="0"/>
              <a:t>Proposta de Ações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571604" y="1500172"/>
          <a:ext cx="6072230" cy="3929091"/>
        </p:xfrm>
        <a:graphic>
          <a:graphicData uri="http://schemas.openxmlformats.org/drawingml/2006/table">
            <a:tbl>
              <a:tblPr/>
              <a:tblGrid>
                <a:gridCol w="4605729"/>
                <a:gridCol w="1466501"/>
              </a:tblGrid>
              <a:tr h="30903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Atividades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Semestre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09030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AGENDA POLÍTICA</a:t>
                      </a:r>
                    </a:p>
                  </a:txBody>
                  <a:tcPr marL="25717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09030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      Realização de evento para apoio à PEC-45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1º/2014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7657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      Manter articulação com os Estados e capitais não filiados, com o objetivo de atingir 100% de filiação ao Conselho.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2º/2015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7657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      Estudo de mudança estatutária sobre novas modalidades de filiação ao CONACI e ampliação da arrecadação do Conselho.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2º/2014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030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9.      Criação e entrega da Comenda do CONACI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1º/2014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7657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  Criar uma marca padrão de filiação ao CONACI e estimular o uso desta marca nos documentos e sites oficiais de cada Órgão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1º/2015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143000"/>
          </a:xfrm>
        </p:spPr>
        <p:txBody>
          <a:bodyPr/>
          <a:lstStyle/>
          <a:p>
            <a:r>
              <a:rPr lang="pt-BR" b="1" dirty="0" smtClean="0"/>
              <a:t>Proposta de Ações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500166" y="1357298"/>
          <a:ext cx="6072230" cy="4518082"/>
        </p:xfrm>
        <a:graphic>
          <a:graphicData uri="http://schemas.openxmlformats.org/drawingml/2006/table">
            <a:tbl>
              <a:tblPr/>
              <a:tblGrid>
                <a:gridCol w="4605730"/>
                <a:gridCol w="1466500"/>
              </a:tblGrid>
              <a:tr h="2240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Atividades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Semestre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24059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AGENDA TÉCNICA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650841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   Estabelecer modelo padrão de relatórios e procedimentos que poderão ser utilizados pelos Membros em sua rotina de trabalho.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1º/2014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41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   Pesquisa sobre estágio de regulamentação da Lei de Acesso à Informação e da Lei AntiCorrupção nos Membros do CONACI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2º/2014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1012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   Incentivar a adoção de Código de Ética, Matriz de Risco, Controle Interno Preventivo, Planejamento Estratégico, Gestão por Resultados, Política de Capacitação de Pessoal, Banco de Preços Unificado e Unidades de Inteligência.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2º/2015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41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   Acompanhar a participação dos representantes do CONACI nos Grupos Técnicos da Secretaria do Tesouro Nacional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Permanente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450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   Promover campanhas publicitárias e publicação institucional</a:t>
                      </a:r>
                    </a:p>
                  </a:txBody>
                  <a:tcPr marL="171450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1º/2015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143000"/>
          </a:xfrm>
        </p:spPr>
        <p:txBody>
          <a:bodyPr/>
          <a:lstStyle/>
          <a:p>
            <a:r>
              <a:rPr lang="pt-BR" b="1" dirty="0" smtClean="0"/>
              <a:t>Proposta de Ações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571604" y="1357298"/>
          <a:ext cx="6072230" cy="4602253"/>
        </p:xfrm>
        <a:graphic>
          <a:graphicData uri="http://schemas.openxmlformats.org/drawingml/2006/table">
            <a:tbl>
              <a:tblPr/>
              <a:tblGrid>
                <a:gridCol w="4605730"/>
                <a:gridCol w="1466500"/>
              </a:tblGrid>
              <a:tr h="22502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Atividades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Semestre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25029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AGENDA TÉCNICA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082283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   Priorizar a dinamização da rede (compartilhamento de ferramentas e informações) e utilizar o site do CONACI como instrumento mais eficaz de troca de experiências e boas práticas.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2º/2015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42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   Estabelecer prazos para projetos em andamento. 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2º/2014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42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   Organizar pontos específicos para troca de experiências nas reuniões técnicas.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Permanente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42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   Criar GT para elaboração de Plano Estratégico com ciclos de 4 anos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2º/2014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2283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 Atualizar e publicar o Diagnóstico da Organização e do Funcionamento dos Órgãos de Controle Interno e o Diagnóstico Perfil de Recursos Humanos dos Órgãos de Controle Interno e divulgá-lo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1º/2015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342">
                <a:tc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 Nomear um substituto ao titular do CONACI componente de Grupo Técnico</a:t>
                      </a:r>
                    </a:p>
                  </a:txBody>
                  <a:tcPr marL="171450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2º/2014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85728"/>
            <a:ext cx="8229600" cy="1143000"/>
          </a:xfrm>
        </p:spPr>
        <p:txBody>
          <a:bodyPr/>
          <a:lstStyle/>
          <a:p>
            <a:r>
              <a:rPr lang="pt-BR" b="1" dirty="0" smtClean="0"/>
              <a:t>Proposta de Ações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500166" y="1285860"/>
          <a:ext cx="6143668" cy="4898186"/>
        </p:xfrm>
        <a:graphic>
          <a:graphicData uri="http://schemas.openxmlformats.org/drawingml/2006/table">
            <a:tbl>
              <a:tblPr/>
              <a:tblGrid>
                <a:gridCol w="4659915"/>
                <a:gridCol w="1483753"/>
              </a:tblGrid>
              <a:tr h="21484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Atividades</a:t>
                      </a:r>
                    </a:p>
                  </a:txBody>
                  <a:tcPr marL="9031" marR="9031" marT="90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Semestre</a:t>
                      </a:r>
                    </a:p>
                  </a:txBody>
                  <a:tcPr marL="9031" marR="9031" marT="9031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4842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AGENDA OPERACIONAL</a:t>
                      </a:r>
                    </a:p>
                  </a:txBody>
                  <a:tcPr marL="162560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031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19455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      Contratar a elaboração e a produção de um folder institucional. (2000 unidades)</a:t>
                      </a:r>
                    </a:p>
                  </a:txBody>
                  <a:tcPr marL="162560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2º/2014</a:t>
                      </a:r>
                    </a:p>
                  </a:txBody>
                  <a:tcPr marL="9031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066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      Realizar campanha de adimplência junto aos filiados para ampliação das receitas do CONACI e criação de um GT para auxílio jurídico na questão</a:t>
                      </a:r>
                    </a:p>
                  </a:txBody>
                  <a:tcPr marL="162560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2º/2014</a:t>
                      </a:r>
                    </a:p>
                  </a:txBody>
                  <a:tcPr marL="9031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297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      Realizar as despesas com empresa de contabilidade, comunicação institucional e site, de modo que funcionem adequadamente.</a:t>
                      </a:r>
                    </a:p>
                  </a:txBody>
                  <a:tcPr marL="162560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Permanente</a:t>
                      </a:r>
                    </a:p>
                  </a:txBody>
                  <a:tcPr marL="9031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909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      Aprimorar as funcionalidades do site do CONACI para permitir que se torne mais interativo e instrumental para a troca de experiências entre os Membros.</a:t>
                      </a:r>
                    </a:p>
                  </a:txBody>
                  <a:tcPr marL="162560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1º/2015</a:t>
                      </a:r>
                    </a:p>
                  </a:txBody>
                  <a:tcPr marL="9031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066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      Reforçar a Secretaria-Executiva através de contratação para tratar, exclusivamente, de assuntos do CONACI</a:t>
                      </a:r>
                    </a:p>
                  </a:txBody>
                  <a:tcPr marL="162560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2º/2015</a:t>
                      </a:r>
                    </a:p>
                  </a:txBody>
                  <a:tcPr marL="9031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3291">
                <a:tc>
                  <a:txBody>
                    <a:bodyPr/>
                    <a:lstStyle/>
                    <a:p>
                      <a:pPr algn="l" fontAlgn="t"/>
                      <a:r>
                        <a:rPr lang="pt-BR" sz="1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      Fortalecer a Secretaria-Executiva do CONACI, para que funcione como um “Escritório de Gestão de Projetos”, acompanhando e monitorando a execução dos trabalhos demandados.</a:t>
                      </a:r>
                    </a:p>
                  </a:txBody>
                  <a:tcPr marL="162560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2º/2015</a:t>
                      </a:r>
                    </a:p>
                  </a:txBody>
                  <a:tcPr marL="9031" marR="9031" marT="9031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Filiados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25 Estados, Distrito Federal e União</a:t>
            </a:r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357289" y="2357429"/>
          <a:ext cx="6286544" cy="3293745"/>
        </p:xfrm>
        <a:graphic>
          <a:graphicData uri="http://schemas.openxmlformats.org/drawingml/2006/table">
            <a:tbl>
              <a:tblPr/>
              <a:tblGrid>
                <a:gridCol w="801963"/>
                <a:gridCol w="2184941"/>
                <a:gridCol w="944839"/>
                <a:gridCol w="2354801"/>
              </a:tblGrid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ACRE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PARANÁ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ALAGOAS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PERNAMBUCO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AMAPÁ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PIAUÍ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AMAZONAS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RIO DE JANEIRO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BAHIA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18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RIO GRANDE DO NORTE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CEARÁ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RIO GRANDE DO SUL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ESPIRITO SANTO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RONDÔNIA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GOIÁS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RORAIMA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MARANHÃO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SANTA CATARINA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MATO GROSSO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SÃO PAULO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MATO GROSSO DO SUL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SERGIPE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MINAS GERAIS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25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TOCANTINS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7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13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PARÁ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</a:rPr>
                        <a:t> Distrito Federal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6808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Filiados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13 </a:t>
            </a:r>
            <a:r>
              <a:rPr lang="pt-BR" dirty="0" smtClean="0"/>
              <a:t>capitais</a:t>
            </a:r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963354"/>
              </p:ext>
            </p:extLst>
          </p:nvPr>
        </p:nvGraphicFramePr>
        <p:xfrm>
          <a:off x="1357291" y="2500306"/>
          <a:ext cx="6500857" cy="2928959"/>
        </p:xfrm>
        <a:graphic>
          <a:graphicData uri="http://schemas.openxmlformats.org/drawingml/2006/table">
            <a:tbl>
              <a:tblPr/>
              <a:tblGrid>
                <a:gridCol w="1231662"/>
                <a:gridCol w="803034"/>
                <a:gridCol w="1238011"/>
                <a:gridCol w="803034"/>
                <a:gridCol w="803034"/>
                <a:gridCol w="1622082"/>
              </a:tblGrid>
              <a:tr h="32876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RIO BRANCO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RN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NATAL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6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MACEIÓ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PORTO VELHO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6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FORTALEZA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PORTO ALEGRE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6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VITORIA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ARACAJU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76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BELEM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SÃO PAULO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577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RECIFE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MG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BELO HORIZONTE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577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RJ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RIO DE JANEIRO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Competências</a:t>
            </a:r>
            <a:r>
              <a:rPr lang="pt-BR" dirty="0" smtClean="0"/>
              <a:t>         </a:t>
            </a:r>
            <a:br>
              <a:rPr lang="pt-BR" dirty="0" smtClean="0"/>
            </a:br>
            <a:r>
              <a:rPr lang="pt-BR" sz="1800" dirty="0" smtClean="0"/>
              <a:t>(art. 3º do Estatuto)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pt-BR" sz="2000" dirty="0" smtClean="0"/>
              <a:t>Participação na formulação, na implementação e na avaliação das políticas nacionais de gestão pública;</a:t>
            </a:r>
          </a:p>
          <a:p>
            <a:pPr lvl="0" algn="just"/>
            <a:r>
              <a:rPr lang="pt-BR" sz="2000" dirty="0" smtClean="0"/>
              <a:t>Coordenação e articulação das ações de interesse comum dos Órgãos Estaduais e Municipais de Controle Interno;</a:t>
            </a:r>
          </a:p>
          <a:p>
            <a:pPr lvl="0" algn="just"/>
            <a:r>
              <a:rPr lang="pt-BR" sz="2000" dirty="0" smtClean="0"/>
              <a:t>Promoção de intercâmbio de informações, de experiências nacionais e internacionais sobre gestão pública e de cooperação técnica entre os seus membros;</a:t>
            </a:r>
          </a:p>
          <a:p>
            <a:pPr lvl="0" algn="just"/>
            <a:r>
              <a:rPr lang="pt-BR" sz="2000" dirty="0" smtClean="0"/>
              <a:t>Realização de seminários, conferências, cursos e de outros eventos de interesse dos seus membros;</a:t>
            </a:r>
          </a:p>
          <a:p>
            <a:pPr lvl="0" algn="just"/>
            <a:r>
              <a:rPr lang="pt-BR" sz="2000" dirty="0" smtClean="0"/>
              <a:t>Desenvolvimento de programas e projetos de interesse comum dos seus membros.</a:t>
            </a:r>
          </a:p>
          <a:p>
            <a:pPr lvl="0" algn="just"/>
            <a:r>
              <a:rPr lang="pt-BR" sz="2000" dirty="0" smtClean="0"/>
              <a:t>Divulgação de atos e ações de interesse do CONACI e de seus membros.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Instâncias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Fórum dos Titulares dos Órgãos de Controle Interno dos Estados, do Distrito Federal e dos Municípios das capitais;</a:t>
            </a:r>
          </a:p>
          <a:p>
            <a:pPr lvl="0"/>
            <a:r>
              <a:rPr lang="pt-BR" dirty="0" smtClean="0"/>
              <a:t>Presidência (e Vice-Presidência);</a:t>
            </a:r>
          </a:p>
          <a:p>
            <a:pPr lvl="0"/>
            <a:r>
              <a:rPr lang="pt-BR" dirty="0" smtClean="0"/>
              <a:t>Junta Fiscal;</a:t>
            </a:r>
          </a:p>
          <a:p>
            <a:pPr lvl="0"/>
            <a:r>
              <a:rPr lang="pt-BR" dirty="0" smtClean="0"/>
              <a:t>Secretaria-Executiva; </a:t>
            </a:r>
          </a:p>
          <a:p>
            <a:pPr lvl="0"/>
            <a:r>
              <a:rPr lang="pt-BR" dirty="0" smtClean="0"/>
              <a:t>Comissões e Grupos de Trabalho.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 smtClean="0"/>
              <a:t>Referenciais</a:t>
            </a:r>
            <a:br>
              <a:rPr lang="pt-BR" sz="4000" b="1" dirty="0" smtClean="0"/>
            </a:br>
            <a:r>
              <a:rPr lang="pt-BR" sz="4000" b="1" dirty="0" smtClean="0"/>
              <a:t>Estratégicos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15875" algn="just">
              <a:buNone/>
            </a:pPr>
            <a:endParaRPr lang="pt-BR" sz="2000" dirty="0" smtClean="0"/>
          </a:p>
          <a:p>
            <a:pPr indent="15875" algn="just">
              <a:buNone/>
            </a:pPr>
            <a:r>
              <a:rPr lang="pt-BR" sz="3600" dirty="0" smtClean="0"/>
              <a:t>Resultado de pesquisa com todos os Membros do CONACI aplicando a Técnica </a:t>
            </a:r>
            <a:r>
              <a:rPr lang="pt-BR" sz="3600" dirty="0" err="1" smtClean="0"/>
              <a:t>S.W.O.</a:t>
            </a:r>
            <a:r>
              <a:rPr lang="pt-BR" sz="3600" dirty="0" smtClean="0"/>
              <a:t>T (</a:t>
            </a:r>
            <a:r>
              <a:rPr lang="pt-BR" sz="3600" dirty="0" err="1" smtClean="0"/>
              <a:t>F.O.F.</a:t>
            </a:r>
            <a:r>
              <a:rPr lang="pt-BR" sz="3600" dirty="0" smtClean="0"/>
              <a:t>A), em que foram considerados quais pontos apresentados são forças, oportunidades, fraquezas, ameaças.</a:t>
            </a:r>
            <a:endParaRPr lang="pt-B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 smtClean="0"/>
              <a:t>Referenciais</a:t>
            </a:r>
            <a:br>
              <a:rPr lang="pt-BR" sz="4000" b="1" dirty="0" smtClean="0"/>
            </a:br>
            <a:r>
              <a:rPr lang="pt-BR" sz="4000" b="1" dirty="0" smtClean="0"/>
              <a:t>Estratégicos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00100" y="1643051"/>
          <a:ext cx="7358114" cy="3857650"/>
        </p:xfrm>
        <a:graphic>
          <a:graphicData uri="http://schemas.openxmlformats.org/drawingml/2006/table">
            <a:tbl>
              <a:tblPr/>
              <a:tblGrid>
                <a:gridCol w="3679057"/>
                <a:gridCol w="3679057"/>
              </a:tblGrid>
              <a:tr h="3082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FORÇAS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FRAQUEZAS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810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Atuação coletiva e centralizada entre os Membros e baixíssima influência partidária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Insuficiente praticidade e baixa integração para o aperfeiçoamento dos sistemas de controle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810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Reunião de atores diversos, com o mesmo objetivo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D0D0D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Estrutura administrativa do CONACI restrita ou ausente, com sobrecarga de trabalho pelo acúmulo de funções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540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Alta representatividade e capilaridade entre os Órgãos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Ausência de instrumentos eficazes que evitem a inadimplência dos Membros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40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Integração dos Membros do CONACI  com unidade de propósitos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Instabilidade dos titulares nos cargos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082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Credibilidade técnica e política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Baixo comprometimento de alguns Membros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540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Grupo influente nas diversas esferas de representação da sociedade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Dificuldades técnicas quanto ao site e à comunicação interna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 smtClean="0"/>
              <a:t>Referenciais</a:t>
            </a:r>
            <a:br>
              <a:rPr lang="pt-BR" sz="4000" b="1" dirty="0" smtClean="0"/>
            </a:br>
            <a:r>
              <a:rPr lang="pt-BR" sz="4000" b="1" dirty="0" smtClean="0"/>
              <a:t>Estratégicos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000100" y="2000240"/>
          <a:ext cx="7500990" cy="3286149"/>
        </p:xfrm>
        <a:graphic>
          <a:graphicData uri="http://schemas.openxmlformats.org/drawingml/2006/table">
            <a:tbl>
              <a:tblPr/>
              <a:tblGrid>
                <a:gridCol w="3750495"/>
                <a:gridCol w="3750495"/>
              </a:tblGrid>
              <a:tr h="4606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OPORTUNIDADES 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AMEAÇAS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8072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Momento de apoio político para o fortalecimento do Controle Interno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Resistência política em divulgar os problemas de cada ente.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1210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Crescimento dos meios de informação disponíveis para demonstrar a importância do Controle Interno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Risco de falta de autonomia e independência dos Órgãos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8072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Aproveitar a interação com os diversos Órgãos/instituições para seu fortalecimento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Ano reduzido para tomada de ações em 2014 (Copa do Mundo e calendário eleitoral)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00100" y="1285860"/>
          <a:ext cx="7286677" cy="4745096"/>
        </p:xfrm>
        <a:graphic>
          <a:graphicData uri="http://schemas.openxmlformats.org/drawingml/2006/table">
            <a:tbl>
              <a:tblPr/>
              <a:tblGrid>
                <a:gridCol w="2357454"/>
                <a:gridCol w="4929223"/>
              </a:tblGrid>
              <a:tr h="21569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IDEIAS FORÇA</a:t>
                      </a:r>
                    </a:p>
                  </a:txBody>
                  <a:tcPr marL="8932" marR="8932" marT="893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DIRETRIZES ESTRATÉGICAS</a:t>
                      </a:r>
                    </a:p>
                  </a:txBody>
                  <a:tcPr marL="8932" marR="8932" marT="893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01963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 Crescimento Institucional do CONACI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/>
                      </a:r>
                      <a:b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</a:b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Incremento qualitativo da estrutura, comunicação e atividades do Conselho para prestar apoio mais efetivo aos Membros.</a:t>
                      </a:r>
                    </a:p>
                  </a:txBody>
                  <a:tcPr marL="8932" marR="8932" marT="8932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1.1. Fortalecer institucionalmente o CONACI, enquanto organização formada pela associação dos Órgãos de Controle, visando potencializar a integração entre os Estados, Distrito Federal e Capitais.</a:t>
                      </a:r>
                    </a:p>
                  </a:txBody>
                  <a:tcPr marL="8932" marR="8932" marT="893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13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1.2. Ampliar a estratégia de comunicação do CONACI, com foco na cristalização do Órgão como referência na área de Controle Interno, divulgando sua produção técnica e aumentando seu conhecimento na sociedade em geral.</a:t>
                      </a:r>
                    </a:p>
                  </a:txBody>
                  <a:tcPr marL="8932" marR="8932" marT="893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62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1.3. Repensar seu website de modo a torná-lo um instrumento mais efetivo e moderno de troca de ideias e práticas entre os Membros. </a:t>
                      </a:r>
                    </a:p>
                  </a:txBody>
                  <a:tcPr marL="8932" marR="8932" marT="893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413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1.4. Selecionar e divulgar melhores práticas nas áreas do Controle Interno buscando apontar modelos básicos de normas, procedimentos e documentos que poderão ser adotados pelos Membros.</a:t>
                      </a:r>
                    </a:p>
                  </a:txBody>
                  <a:tcPr marL="8932" marR="8932" marT="8932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27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1.5 Estabelecer parcerias que permitam ao Conselho ter um quadro de pessoal próprio, podendo servir como gestor dos projetos e facilitador das atividades dos Grupos de Trabalho.</a:t>
                      </a:r>
                    </a:p>
                  </a:txBody>
                  <a:tcPr marL="8932" marR="8932" marT="893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40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1.6 Ampliar a participação em eventos, enviando representantes e convidando-os para atividades do CONACI</a:t>
                      </a:r>
                    </a:p>
                  </a:txBody>
                  <a:tcPr marL="8932" marR="8932" marT="893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1144</Words>
  <Application>Microsoft Office PowerPoint</Application>
  <PresentationFormat>Apresentação na tela (4:3)</PresentationFormat>
  <Paragraphs>246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Tema do Office</vt:lpstr>
      <vt:lpstr>Planejamento Estratégico 2014-2015</vt:lpstr>
      <vt:lpstr>Filiados</vt:lpstr>
      <vt:lpstr>Filiados</vt:lpstr>
      <vt:lpstr>Competências          (art. 3º do Estatuto)</vt:lpstr>
      <vt:lpstr>Instâncias</vt:lpstr>
      <vt:lpstr>Referenciais Estratégicos</vt:lpstr>
      <vt:lpstr>Referenciais Estratégicos</vt:lpstr>
      <vt:lpstr>Referenciais Estratégicos</vt:lpstr>
      <vt:lpstr>Apresentação do PowerPoint</vt:lpstr>
      <vt:lpstr>Apresentação do PowerPoint</vt:lpstr>
      <vt:lpstr>Apresentação do PowerPoint</vt:lpstr>
      <vt:lpstr>Apresentação do PowerPoint</vt:lpstr>
      <vt:lpstr>Proposta de Ações</vt:lpstr>
      <vt:lpstr>Proposta de Ações</vt:lpstr>
      <vt:lpstr>Proposta de Ações</vt:lpstr>
      <vt:lpstr>Proposta de Ações</vt:lpstr>
      <vt:lpstr>Proposta de Ações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Aline Lima</dc:creator>
  <cp:lastModifiedBy>Usuario</cp:lastModifiedBy>
  <cp:revision>19</cp:revision>
  <dcterms:created xsi:type="dcterms:W3CDTF">2013-08-07T20:33:48Z</dcterms:created>
  <dcterms:modified xsi:type="dcterms:W3CDTF">2014-08-22T13:31:02Z</dcterms:modified>
</cp:coreProperties>
</file>