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8" r:id="rId4"/>
    <p:sldId id="259" r:id="rId5"/>
    <p:sldId id="260" r:id="rId6"/>
    <p:sldId id="261" r:id="rId7"/>
    <p:sldId id="268" r:id="rId8"/>
    <p:sldId id="317" r:id="rId9"/>
    <p:sldId id="312" r:id="rId10"/>
    <p:sldId id="314" r:id="rId11"/>
    <p:sldId id="315" r:id="rId12"/>
    <p:sldId id="316" r:id="rId13"/>
    <p:sldId id="264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9409B-61A1-426F-8C44-66C863CF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34077-A15E-443F-B7A4-C527ACD39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8E0B05-731F-404D-B152-5085A6DB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F578E-4379-4545-BC31-AFAE844E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60FF9-6876-436E-9313-0BF28239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47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14CC1-B4D3-4EF3-901E-6DF0C2CB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9B80B5-4DB7-4458-B582-A3833963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0035A5-FF39-4341-B2BE-56534F7B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5CB47D-BB52-4FC7-A133-8D774D0B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12AA42-4A64-4F8F-9F74-36FDCD8D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2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6D3E2C-42ED-49D5-B8BF-CEF62FE44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CBA088-0B47-4569-9165-4B316D0E8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B60C9D-5296-46D6-9CC3-94424248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D3D22-8085-401D-B851-2038A7F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C82365-A392-42F0-A45F-E0B72678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97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06DAA-C8A0-4C3E-BCD1-3C20A1EA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AAEE10-1547-4211-A898-15C549895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48594B-CB43-4A62-8075-8B0C90C5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7D95F6-E9A8-4A09-82F0-E8624530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C7A88-3D21-4C4E-B877-5BC7CFA5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30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C3148-34A0-441B-8D7F-EDF85F39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100436-A011-4AB5-9381-09743C68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8B42FD-41FC-4D95-903C-296EFDBD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ABDF52-8C84-4B22-97E2-3D946D08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4698BA-A061-4225-9ADF-17C48B54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F15A8-1109-42A3-B047-C83A564E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991FC9-9D2A-4D49-8DCB-9F38A0F3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21FC7F-CB87-4E06-A433-79F90C3BF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4DF20F-44EE-4222-AE78-FF4AEA41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92E71E-2376-48AB-8D42-9F9CBB6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11B289-CC1A-4E4B-BDEA-95373072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90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59AE-D0DE-4C8B-B04E-A326F88A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7B5F32-0C28-4322-8DEB-61CB0497A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8CAEF4-38A3-4BD6-A400-4A3F0806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564D30-1E3D-48CD-BB8A-EAADBA730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F085C8-A663-4701-959C-0165BEBC1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FE6822-360E-409E-839A-E8F27C6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C939A3-99E5-492A-B6E2-CBF07D84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AD87BD-0F43-4A8C-BC18-F17E7048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6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19C8C-EADF-4DB0-8E23-040C7EBE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508969-0214-4BF9-9762-BAD2EE1F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742948-9B70-440F-B5BC-F40B8071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2DBBD6-9533-4E9A-8FEC-FDF71F5B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03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1E0436-2E83-4299-B893-AD31193E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388E06-D8C7-4EED-A91E-01D9C342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C2308A-30C8-492A-B578-78096DF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84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38F8C-81CD-4500-B941-108E26BE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7A2398-B46A-4CFB-BC54-0E27DD79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D31A78-3CFF-41ED-B670-C367E6342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9B5AD9-1204-4A63-9953-00D64BCC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BED75D-26D2-41ED-9C10-5885C194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16E908-D68A-4540-A458-4890DDF7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75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DFDDE-9BB9-4879-BABE-C06FBF0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D76A8F-715A-4F82-B4CA-B15DD7CA4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00312A-C930-4540-889D-CF586FBCC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F950BB-4B5E-492E-8AB9-EE17CC6E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E93AC0-E3D2-4462-AF06-4720E80A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017A2E-CAF7-47F8-B39C-8D782638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6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3819E8-4F02-42E9-A300-17C6CC8C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ACC17A-F13C-47DE-A2FA-5925DACC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6DC143-AB40-4C98-B31C-04483984F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6BBB-DC68-44AE-8DA6-129294876DD5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590D2F-4DAC-4348-880A-592431E98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3A7EB-51E6-4711-B5C6-B5F86FFE2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4FEA-D474-4EFA-9498-962225D92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2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iacm.webboard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ci.org.br/ia-c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://www.conaci.org.br/app/webroot/files/editor/files/Relat%C3%B3rio%20Final%20ACT%20474-201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hyperlink" Target="http://www.conaci.org.br/resoluco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ci.org.br/app/webroot/files/editor/files/20200711_IC-WB_Final_Report%5Bpt%5D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0CD85C-D381-46B1-AD74-84C8EB994DC5}"/>
              </a:ext>
            </a:extLst>
          </p:cNvPr>
          <p:cNvSpPr txBox="1"/>
          <p:nvPr/>
        </p:nvSpPr>
        <p:spPr>
          <a:xfrm>
            <a:off x="890338" y="1785256"/>
            <a:ext cx="3734014" cy="2420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CONACI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IA-CM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A1DF56-3C4B-49E1-BCB0-BFEB58277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636008"/>
            <a:ext cx="423030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Leonardo de Araújo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Ferraz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Conaci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DCBD7B81-6F05-44C7-9C4A-DB665F50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121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5C33283-8F6F-40D4-A5E4-35428E6C3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1" y="6139919"/>
            <a:ext cx="1742687" cy="4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-67303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163637" y="397283"/>
            <a:ext cx="3260547" cy="3375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Estudo</a:t>
            </a:r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Caso: CTGM/BH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4182561" y="156920"/>
            <a:ext cx="7845802" cy="5155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Autoavaliação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revisão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CGU)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análise das atividades essenciais de cada macroprocesso, é possível verificar um bom grau de institucionalização das atividades essenciais do nível 2, sendo 63,64% (42/66) das atividades institucionalizadas, 13,64% (9/66) existentes mas não institucionalizadas e outras 22,73% (15/66) não existentes.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relação aos KPA situados no nível 3, a autoavaliação indica uma baixa aderência às atividades essenciais, sendo somente 9,48% (11/116) de atividades institucionalizadas, 12,93% (15/116) de atividades existentes, mas não institucionalizadas e 77,59% (90/116) de atividades essenciais inexistentes.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9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A1F6AF-5FD6-4D88-A051-0381CC4CF44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233" y="3126810"/>
            <a:ext cx="5612130" cy="35039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35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178492" y="329419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Estudo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Caso: CTGM/BH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037870" y="1041387"/>
            <a:ext cx="6532354" cy="737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b="1" i="0" dirty="0">
              <a:solidFill>
                <a:srgbClr val="597A94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lanejamento 2020/2023: Objetivo 4 – Promover melhoria contínua das atividades de controle; Ação 4.5 – Percentual de </a:t>
            </a:r>
            <a:r>
              <a:rPr lang="pt-BR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KPAs</a:t>
            </a:r>
            <a:r>
              <a:rPr lang="pt-B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institucionalizados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14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4D0B7FF1-5314-4436-A110-76F65044E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7551" b="10388"/>
          <a:stretch/>
        </p:blipFill>
        <p:spPr>
          <a:xfrm>
            <a:off x="6048710" y="1966280"/>
            <a:ext cx="5380892" cy="47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178492" y="329419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Estudo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Caso: CTGM/BH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297762" y="1395953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Conclusões e Plano de ação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 base na avaliação realizada, conclui-se que a atividade de auditoria interna desempenhada pela SUAUDI/CTGM ainda está posicionada no Nível 1 (Inicial), o que denota a dependência do Órgão de competências específicas do auditor individual e a não institucionalização de processos sustentáveis e repetíveis suficientes para alcançar plenamente o Nível 2 (Infraestrutura).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Não obstante, ainda que o resultado indique a necessidade de intensificar esforços e priorizar ações, de forma a alavancar o pleno atendimento às atividades essenciais do Nível 2, foi possível perceber avanços recentes e relevantes nos processos de trabalho da SUAUDI. Dentre eles, cita-se a publicação do Decreto nº 16.769 e do Manual de Auditoria, ambos em 2017, por meio dos quais foram remodelados o fluxo de trabalho, padronizados procedimentos e papéis de trabalho, definida uma fase de planejamento mais robusta, focada em riscos e controles e direcionados, de forma mais estruturada, os trabalhos.</a:t>
            </a:r>
          </a:p>
          <a:p>
            <a:pPr algn="just">
              <a:spcBef>
                <a:spcPts val="600"/>
              </a:spcBef>
            </a:pP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71450" algn="just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Plano de ação: 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cinco grandes iniciativas: Aprimoramento da Normatização Interna e Iniciativas de Capacitação e Facilitação, Gestão de Pessoas por Competências, Aprimoramento dos Instrumentos de Planejamento da Atividade de Auditoria, Desenvolvimento de Programa de Gestão e Melhoria da Qualidade e Melhorias na Gestão e Comunicação Internas.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16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8474" y="-2993"/>
            <a:ext cx="12290474" cy="6912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3" y="6139919"/>
            <a:ext cx="1742687" cy="4782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1050718" y="1917358"/>
            <a:ext cx="10508566" cy="325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Processo: IA-CM passa pelo “upgrade” da UCCI como um todo (alta administração). EX PFIP/BH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Difundir a cultura e promover 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capacitações sobre o IA-CM;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adaptar o modelo às diferentes realidades nacionais (lógica de níveis ou lógica dos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KPAs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anco Mundial adotar como condição de financiamento compromisso que o IA-CM seja implementado (parte dos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KPAs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diagnósticos sobre o IA-CM 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nitorar a evolução das controladorias em relação ao IA-CM.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Incentivar a temática em fóruns de discussão (EX: RGB; 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Fórum de discussão IA-CM: </a:t>
            </a:r>
            <a:r>
              <a:rPr lang="pt-BR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https://iacm.webboard.org/</a:t>
            </a:r>
            <a:r>
              <a:rPr lang="pt-BR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1496525" y="886023"/>
            <a:ext cx="9616951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Conclusões e desafios</a:t>
            </a: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94AAA8C0-5BEE-4D48-9837-3362EA8C6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19" y="493028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OBRIGADO!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Redes </a:t>
            </a:r>
            <a:r>
              <a:rPr lang="en-US" sz="2000" dirty="0" err="1"/>
              <a:t>sociais</a:t>
            </a:r>
            <a:r>
              <a:rPr lang="en-US" sz="2000" dirty="0"/>
              <a:t> do </a:t>
            </a:r>
            <a:r>
              <a:rPr lang="en-US" sz="2000" dirty="0" err="1"/>
              <a:t>Conaci</a:t>
            </a:r>
            <a:r>
              <a:rPr lang="en-US" sz="2000" dirty="0"/>
              <a:t>: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endParaRPr lang="en-US" sz="2000" dirty="0"/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conaci.org.br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@conacibrasi</a:t>
            </a:r>
            <a:r>
              <a:rPr lang="en-US" sz="2000" dirty="0"/>
              <a:t>l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@conacioficial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@conaci_org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CONACI – </a:t>
            </a:r>
            <a:r>
              <a:rPr lang="en-US" sz="2000" dirty="0" err="1"/>
              <a:t>Conselho</a:t>
            </a:r>
            <a:r>
              <a:rPr lang="en-US" sz="2000" dirty="0"/>
              <a:t> Nacional de </a:t>
            </a:r>
            <a:r>
              <a:rPr lang="en-US" sz="2000" dirty="0" err="1"/>
              <a:t>Controle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endParaRPr lang="en-US" sz="2000" dirty="0"/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/>
              <a:t>Conaci</a:t>
            </a:r>
            <a:r>
              <a:rPr lang="en-US" sz="2000" dirty="0"/>
              <a:t> TV</a:t>
            </a: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217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3" y="6139919"/>
            <a:ext cx="1742687" cy="478219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95CC4EF8-B336-4DDA-B342-EC3E4B9C1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8" y="4034971"/>
            <a:ext cx="245441" cy="2454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AB5F72F0-FCE4-4BC1-8FBD-16E466DB4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8" y="4442204"/>
            <a:ext cx="230924" cy="230924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EA65597D-B56D-4F68-9A93-2564B8D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5" y="5168386"/>
            <a:ext cx="230925" cy="230925"/>
          </a:xfrm>
          <a:prstGeom prst="rect">
            <a:avLst/>
          </a:prstGeom>
        </p:spPr>
      </p:pic>
      <p:pic>
        <p:nvPicPr>
          <p:cNvPr id="14" name="Imagem 13" descr="Logotipo, Ícone&#10;&#10;Descrição gerada automaticamente">
            <a:extLst>
              <a:ext uri="{FF2B5EF4-FFF2-40B4-BE49-F238E27FC236}">
                <a16:creationId xmlns:a16="http://schemas.microsoft.com/office/drawing/2014/main" id="{F515975D-7F86-43EA-B292-E69DCFAA6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5" y="4819215"/>
            <a:ext cx="251068" cy="251068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ACB0A8EC-2BBA-4B1A-81A0-732A26E87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6" y="5818772"/>
            <a:ext cx="237488" cy="237488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3F125FE4-9C07-48C9-9C94-06CAD8D196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" y="3682947"/>
            <a:ext cx="252440" cy="2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438384" y="267834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Conaci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 BM: IA-CM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297762" y="1395954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Parceria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teve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2014: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fortalecimento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especial a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auditoria interna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governamental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implantação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Auditoria Interna (IA-CM)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órgãos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membros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Conaci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2015, para identificar as ações necessárias para esse processo de fortalecimento foram criados grupos de trabalho e uma das atividades concretizadas foi a realização de um piloto de autoavaliação com base na metodologia IA-CM de três Controladorias-Gerais de Estado e, posterior, validação independente por consultor do Banco Mundial. Ainda em 2015, outros órgãos membros do </a:t>
            </a:r>
            <a:r>
              <a:rPr lang="pt-BR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Conaci</a:t>
            </a: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responsáveis pela função de auditoria manifestaram seu interesse na realização da auto avaliação, recebendo, posteriormente, alguns desses órgãos, a validação independente do Banco Mundial;</a:t>
            </a:r>
            <a:endParaRPr lang="en-US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2016, no âmbito da parceria, o Banco Mundial promoveu visita à Croácia e à Bulgária para os membros dos grupos de trabalho, para que pudessem conhecer o sistema de controle interno europeu (PIC – </a:t>
            </a:r>
            <a:r>
              <a:rPr lang="pt-BR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 o funcionamento da auditoria interna desses países da União Europeia. Decorrente de tratativas em 2017 apoiadas pelo Banco Mundial, no ano de 2018, ocorreu visita de delegação do </a:t>
            </a:r>
            <a:r>
              <a:rPr lang="pt-BR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Conaci</a:t>
            </a:r>
            <a:r>
              <a:rPr lang="pt-B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à República da Indonésia, com o intuito de realizar intercâmbio técnico sobre o IA-CM, já que à época a atividade de auditoria interna deste país buscava alcançar o Nível 3 do modelo IA-CM.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438384" y="141744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Conaci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 BM: IA-CM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297762" y="1156844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2019 (panorama): “3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”: desconhecimento, desconfiança, despreparo (AIG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sofisticação)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2019: Ingresso formal: ACT 474/2018, por meio de celebração de termo aditivo.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o intuito de intensificar a disseminação do modelo, em 2019 o </a:t>
            </a:r>
            <a:r>
              <a:rPr lang="pt-BR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Conaci</a:t>
            </a:r>
            <a:r>
              <a:rPr lang="pt-BR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aprovou Resolução nº 6/2019 recomendando o IA-CM como referencial metodológico e promoveu em Brasília, na sede do Banco Mundial, capacitação de alinhamento sobre a metodologia para representantes de mais de 20 órgãos centrais de controle interno do Brasil. A partir desse treinamento, houve a seleção de  5 controladorias para implementarem o modelo, promoverem sua autoavaliação e receberem validação do Banco Mundial, por meio de representantes das Controladorias-Gerais que já adotam o IA-CM como referencial estratégico.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Site: </a:t>
            </a:r>
            <a:r>
              <a:rPr lang="pt-BR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http://www.conaci.org.br/ia-cm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b="1" i="0" dirty="0">
              <a:solidFill>
                <a:schemeClr val="accent1">
                  <a:lumMod val="75000"/>
                </a:schemeClr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400" b="1" i="0" dirty="0">
              <a:solidFill>
                <a:schemeClr val="accent1">
                  <a:lumMod val="75000"/>
                </a:schemeClr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  <a:effectLst/>
              <a:latin typeface="Gotham Light Regular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26C3A76B-4250-4A20-ABB2-A2D381AE9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08" y="5226294"/>
            <a:ext cx="1512408" cy="15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290474" cy="691211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3" y="6139919"/>
            <a:ext cx="1742687" cy="4782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824078" y="1444661"/>
            <a:ext cx="6135036" cy="501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Controladoria-Geral da União (CGU), Controladoria-Geral do Distrito Federal (CGDF), Serviço Federal de Processamento de Dados (SERPRO) e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Conaci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(1º termo aditivo celebrado em 13 de junho de 2019)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Implementar ações conjuntas que assegurem a realização de intercâmbio de conhecimentos técnicos, especialmente no que tange ao Modelo de Capacidade da Auditoria Interna (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Capability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- IA-CM) e outros frameworks aplicáveis à melhoria e fortalecimento do Sistema de Controle Interno na Administração Pública dos Estados e do DF (25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KPAs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foram analisados, traduzidos e contextualizados; eventos de capacitação; planilha de autoavaliação do modelo;)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http://www.conaci.org.br/app/webroot/files/editor/files/Relat%C3%B3rio%20Final%20ACT%20474-2018.pdf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1496526" y="115442"/>
            <a:ext cx="4790141" cy="98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Acordo de Cooperação Técnica nº 474/2018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F01AE2-0CFE-4C34-A3B8-ADDB8CDD69E6}"/>
              </a:ext>
            </a:extLst>
          </p:cNvPr>
          <p:cNvSpPr/>
          <p:nvPr/>
        </p:nvSpPr>
        <p:spPr>
          <a:xfrm>
            <a:off x="7781669" y="282065"/>
            <a:ext cx="4078513" cy="56093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CE2EF7-7469-4B8B-968B-BB9D228DA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4" t="16782" r="35263" b="6010"/>
          <a:stretch/>
        </p:blipFill>
        <p:spPr>
          <a:xfrm>
            <a:off x="7975051" y="440565"/>
            <a:ext cx="3743337" cy="5292307"/>
          </a:xfrm>
          <a:prstGeom prst="rect">
            <a:avLst/>
          </a:prstGeom>
        </p:spPr>
      </p:pic>
      <p:pic>
        <p:nvPicPr>
          <p:cNvPr id="6" name="Imagem 5" descr="Código QR&#10;&#10;Descrição gerada automaticamente">
            <a:extLst>
              <a:ext uri="{FF2B5EF4-FFF2-40B4-BE49-F238E27FC236}">
                <a16:creationId xmlns:a16="http://schemas.microsoft.com/office/drawing/2014/main" id="{675BE9A8-69CF-494D-A76D-F98BBC963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07" y="4976235"/>
            <a:ext cx="1742687" cy="17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1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8474" y="-2993"/>
            <a:ext cx="12290474" cy="691211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3" y="6139919"/>
            <a:ext cx="1742687" cy="4782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824079" y="1965166"/>
            <a:ext cx="6135036" cy="404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 a utilização da Planilha de Avaliação e do Roteiro de Avaliação do IA-CM;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1°. Aprovar o Modelo de Capacidade de Auditoria Interna (IA-CM) como referencial técnico de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auto-avaliação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construção de capacidades de auditoria interna pelos seus órgãos membros.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2º Recomendar a utilização da Planilha de avaliação do IA-CM e do roteiro para avaliação do IA-CM, anexos a esta resolução, para implantação do Modelo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Site: </a:t>
            </a:r>
            <a:r>
              <a:rPr lang="pt-BR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http://www.conaci.org.br/resolucoes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1559941" y="848714"/>
            <a:ext cx="4790141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Resolução </a:t>
            </a:r>
            <a:r>
              <a:rPr lang="pt-BR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Conaci</a:t>
            </a: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n° 006/2019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F01AE2-0CFE-4C34-A3B8-ADDB8CDD69E6}"/>
              </a:ext>
            </a:extLst>
          </p:cNvPr>
          <p:cNvSpPr/>
          <p:nvPr/>
        </p:nvSpPr>
        <p:spPr>
          <a:xfrm>
            <a:off x="7781669" y="282065"/>
            <a:ext cx="4078513" cy="56093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3D3865-29A2-4CA7-85C5-BC2E69E62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16599" r="34923" b="7155"/>
          <a:stretch/>
        </p:blipFill>
        <p:spPr>
          <a:xfrm>
            <a:off x="7971023" y="492128"/>
            <a:ext cx="3699803" cy="5226389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1BA7F6FA-0E55-4C6F-9D91-D62C95CC8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05" y="5020027"/>
            <a:ext cx="1742687" cy="17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8474" y="-2993"/>
            <a:ext cx="12290474" cy="691211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3" y="6139919"/>
            <a:ext cx="1742687" cy="4782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417905" y="1551598"/>
            <a:ext cx="11469295" cy="257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10º Fórum Brasileiro da Atividade de Auditoria Interna Governamental, outubro de 2019;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13ª Reunião da Parceria entre o Banco Mundial e o Conselho Nacional de Controle Interno (CONACI),junho de 2019;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“Modelo IA-CM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Trainers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na sede do Banco Mundial, em Brasília/DF, agosto de 2019 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padronização, integração, disseminação do modelo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“Construção de um Modelo de Capacidade para as Corregedorias”, no XVI Encontro Nacional de Controle Interno, setembro de 2019 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“Modelo IA-CM”, online, abril 2021.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1496526" y="492128"/>
            <a:ext cx="9616951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Capacitações desenvolvidas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6875CA-17F4-45D6-9463-1561FDEF7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26" t="37532" r="30885" b="32381"/>
          <a:stretch/>
        </p:blipFill>
        <p:spPr>
          <a:xfrm>
            <a:off x="3290064" y="4202001"/>
            <a:ext cx="5611872" cy="24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178492" y="329419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Conaci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 BM: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Diagnóstico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037870" y="1395954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2019/2020:  Realização de diagnóstico “nacional” com o objetivo de a</a:t>
            </a:r>
            <a:r>
              <a:rPr lang="pt-BR" sz="1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valiar a qualidade e alcance do controle interno nos municípios brasileiros baseando-se no modelo de estruturação de controle integrado COSO I e no framework de avaliação da atividade de auditoria interna - IA-CM; Investigar condições que promovem sucesso e fracasso da implementação do controle interno nos municípios brasileiros;  Construir um modelo de Monitoramento e Avaliação (M&amp;A) do alcance e qualidade do controle interno e dos processos de avaliação interna deste controle nos municípios brasileiros, baseando-se nos modelos COSO I e IA-CM.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http://www.conaci.org.br/app/webroot/files/editor/files/20200711_IC-WB_Final_Report%5Bpt%5D.pdf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pt-BR" sz="1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2021/2022: Expansão do diagnóstico para os demais municípios brasileiros (autorizado)</a:t>
            </a:r>
            <a:endParaRPr lang="en-US" sz="14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E3731280-EEAB-4349-9C6C-02C1B5796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27" y="3907255"/>
            <a:ext cx="1862797" cy="1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9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993353" y="1395954"/>
            <a:ext cx="2681832" cy="32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IA-CM: Estados, DF e Capitais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037870" y="1395954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e DF: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0">
              <a:buFont typeface="Arial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(12 Estados fizeram autoavaliação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ponto de atenção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363" lvl="0">
              <a:buFont typeface="Arial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83.33% estão no Nível 1 do IA-CM;</a:t>
            </a:r>
          </a:p>
          <a:p>
            <a:pPr marL="360363" lvl="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16.67%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encontram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-se no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 (CGDF; CGE/MT).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2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Capitais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2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apenas uma UCCI informou ter realizado a autoavaliação (CTGM/BH) proposta pela metodologia, atingido como resultado o Nível 1 do IA-CM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D314E3A-602A-41EC-AA3C-FF2F26497511}"/>
              </a:ext>
            </a:extLst>
          </p:cNvPr>
          <p:cNvSpPr txBox="1"/>
          <p:nvPr/>
        </p:nvSpPr>
        <p:spPr>
          <a:xfrm>
            <a:off x="5178492" y="329419"/>
            <a:ext cx="6251110" cy="73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Estudo</a:t>
            </a:r>
            <a:r>
              <a:rPr lang="en-US" sz="32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Caso: CTGM/BH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 descr="Uma imagem contendo ao ar livre, céu noturno, neve, esqui&#10;&#10;Descrição gerada automaticamente">
            <a:extLst>
              <a:ext uri="{FF2B5EF4-FFF2-40B4-BE49-F238E27FC236}">
                <a16:creationId xmlns:a16="http://schemas.microsoft.com/office/drawing/2014/main" id="{7D59B25D-71BD-4EA8-AC7B-A7509A87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2123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12BD7-A77C-4287-B2A9-F46EB12C7747}"/>
              </a:ext>
            </a:extLst>
          </p:cNvPr>
          <p:cNvSpPr txBox="1"/>
          <p:nvPr/>
        </p:nvSpPr>
        <p:spPr>
          <a:xfrm>
            <a:off x="5297762" y="1395954"/>
            <a:ext cx="6532354" cy="482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Compromisso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01/2019 (CTGM /CONACI</a:t>
            </a:r>
            <a:r>
              <a:rPr lang="en-US" sz="1400" dirty="0">
                <a:solidFill>
                  <a:srgbClr val="002060"/>
                </a:solidFill>
                <a:effectLst/>
                <a:latin typeface="Gotham Light Regular"/>
              </a:rPr>
              <a:t>)</a:t>
            </a:r>
          </a:p>
          <a:p>
            <a:pPr marL="57150" algn="just">
              <a:lnSpc>
                <a:spcPct val="90000"/>
              </a:lnSpc>
              <a:spcAft>
                <a:spcPts val="800"/>
              </a:spcAft>
            </a:pPr>
            <a:endParaRPr lang="en-US" sz="1400" dirty="0">
              <a:solidFill>
                <a:srgbClr val="002060"/>
              </a:solidFill>
              <a:effectLst/>
              <a:latin typeface="Gotham Light Regular"/>
            </a:endParaRP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12D070E-9FE6-4588-85B9-7ADDEA33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4" y="5982498"/>
            <a:ext cx="1742687" cy="478219"/>
          </a:xfrm>
          <a:prstGeom prst="rect">
            <a:avLst/>
          </a:prstGeom>
        </p:spPr>
      </p:pic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8A9C5343-0F87-44E0-89B4-8DF55C3CC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8939" r="6364"/>
          <a:stretch/>
        </p:blipFill>
        <p:spPr>
          <a:xfrm>
            <a:off x="6096000" y="1869639"/>
            <a:ext cx="4657344" cy="48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3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1510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Gotham Light Regular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Fabíola Damasceno Duarte</dc:creator>
  <cp:lastModifiedBy>Fabíola Damasceno Duarte</cp:lastModifiedBy>
  <cp:revision>49</cp:revision>
  <dcterms:created xsi:type="dcterms:W3CDTF">2021-09-09T16:48:15Z</dcterms:created>
  <dcterms:modified xsi:type="dcterms:W3CDTF">2021-09-13T17:51:27Z</dcterms:modified>
</cp:coreProperties>
</file>